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  <p:sldMasterId id="2147484003" r:id="rId5"/>
    <p:sldMasterId id="2147483982" r:id="rId6"/>
    <p:sldMasterId id="2147483989" r:id="rId7"/>
  </p:sldMasterIdLst>
  <p:notesMasterIdLst>
    <p:notesMasterId r:id="rId23"/>
  </p:notesMasterIdLst>
  <p:handoutMasterIdLst>
    <p:handoutMasterId r:id="rId24"/>
  </p:handoutMasterIdLst>
  <p:sldIdLst>
    <p:sldId id="305" r:id="rId8"/>
    <p:sldId id="256" r:id="rId9"/>
    <p:sldId id="372" r:id="rId10"/>
    <p:sldId id="262" r:id="rId11"/>
    <p:sldId id="306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65" r:id="rId20"/>
    <p:sldId id="366" r:id="rId21"/>
    <p:sldId id="371" r:id="rId22"/>
  </p:sldIdLst>
  <p:sldSz cx="12192000" cy="6858000"/>
  <p:notesSz cx="7010400" cy="92964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72" userDrawn="1">
          <p15:clr>
            <a:srgbClr val="A4A3A4"/>
          </p15:clr>
        </p15:guide>
        <p15:guide id="2" pos="38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ll Aronson Pfaendtner" initials="JAP" lastIdx="1" clrIdx="0">
    <p:extLst>
      <p:ext uri="{19B8F6BF-5375-455C-9EA6-DF929625EA0E}">
        <p15:presenceInfo xmlns:p15="http://schemas.microsoft.com/office/powerpoint/2012/main" userId="S::jmap@uw.edu::e0251905-7980-458b-979c-d994dd840acc" providerId="AD"/>
      </p:ext>
    </p:extLst>
  </p:cmAuthor>
  <p:cmAuthor id="2" name="Paulo Goncalves" initials="PG" lastIdx="2" clrIdx="1">
    <p:extLst>
      <p:ext uri="{19B8F6BF-5375-455C-9EA6-DF929625EA0E}">
        <p15:presenceInfo xmlns:p15="http://schemas.microsoft.com/office/powerpoint/2012/main" userId="S::paulomcg@uw.edu::a54fc7fc-9add-462f-9c6e-9a146776d1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FC853"/>
    <a:srgbClr val="4B2E83"/>
    <a:srgbClr val="444444"/>
    <a:srgbClr val="7C2E9A"/>
    <a:srgbClr val="4B2E84"/>
    <a:srgbClr val="B908C5"/>
    <a:srgbClr val="623B90"/>
    <a:srgbClr val="551962"/>
    <a:srgbClr val="555F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703"/>
  </p:normalViewPr>
  <p:slideViewPr>
    <p:cSldViewPr snapToGrid="0">
      <p:cViewPr varScale="1">
        <p:scale>
          <a:sx n="88" d="100"/>
          <a:sy n="88" d="100"/>
        </p:scale>
        <p:origin x="485" y="48"/>
      </p:cViewPr>
      <p:guideLst>
        <p:guide orient="horz" pos="4272"/>
        <p:guide pos="38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05A8C92-F93A-4B8F-957C-08B7A1CAFA84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A01484-2CAD-49E9-8CF7-01B0EEF49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504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CB9488C-624A-45B3-B889-9899E6D38415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97FCFE4-0335-4B13-A732-EE2AA6B79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37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to use 8bit (255 = white, 0 = black)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92D35-C52F-4E8D-B7A4-4597782565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07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to use 8bit (255 = white, 0 = black)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92D35-C52F-4E8D-B7A4-4597782565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66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r>
              <a:rPr lang="en-US"/>
              <a:t>Chapter Slide Without Image Example	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7386" y="1806397"/>
            <a:ext cx="11271436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pporting with arro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3991" y="371510"/>
            <a:ext cx="10912883" cy="503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0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Slide with Arrow Bullets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C07CC-98DC-4E60-9625-9771BF5948FE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CAB52AD5-1C3A-42A6-825B-7D953A01F3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7387" y="1062012"/>
            <a:ext cx="10769275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Tx/>
              <a:buBlip>
                <a:blip r:embed="rId2"/>
              </a:buBlip>
              <a:defRPr sz="18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3pPr>
            <a:lvl4pPr marL="1600160" indent="-228594">
              <a:buFontTx/>
              <a:buBlip>
                <a:blip r:embed="rId2"/>
              </a:buBlip>
              <a:defRPr sz="16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Tx/>
              <a:buBlip>
                <a:blip r:embed="rId2"/>
              </a:buBlip>
              <a:defRPr sz="1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lvl="0"/>
            <a:r>
              <a:rPr lang="en-US"/>
              <a:t>Bulleted content here (Open Sans Light, 24 pt.)</a:t>
            </a:r>
          </a:p>
          <a:p>
            <a:pPr lvl="1"/>
            <a:r>
              <a:rPr lang="en-US"/>
              <a:t>Second level (Open Sans Light, 20)</a:t>
            </a:r>
          </a:p>
          <a:p>
            <a:pPr lvl="2"/>
            <a:r>
              <a:rPr lang="en-US"/>
              <a:t>Third level (Open Sans Light, 18)</a:t>
            </a:r>
          </a:p>
          <a:p>
            <a:pPr lvl="3"/>
            <a:r>
              <a:rPr lang="en-US"/>
              <a:t>Fourth level (Open Sans Light, 16)</a:t>
            </a:r>
          </a:p>
          <a:p>
            <a:pPr lvl="4"/>
            <a:r>
              <a:rPr lang="en-US"/>
              <a:t>Fifth level (Open Sans Light, 14)</a:t>
            </a:r>
          </a:p>
        </p:txBody>
      </p:sp>
    </p:spTree>
    <p:extLst>
      <p:ext uri="{BB962C8B-B14F-4D97-AF65-F5344CB8AC3E}">
        <p14:creationId xmlns:p14="http://schemas.microsoft.com/office/powerpoint/2010/main" val="4194649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 userDrawn="1">
          <p15:clr>
            <a:srgbClr val="FBAE40"/>
          </p15:clr>
        </p15:guide>
        <p15:guide id="2" pos="35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arrow bullets + small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+ Image and Arrow Bullets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F5EF103-61B9-454C-8FFC-5968ABA921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22800" y="1541497"/>
            <a:ext cx="7186021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>
              <a:buBlip>
                <a:blip r:embed="rId2"/>
              </a:buBlip>
            </a:pPr>
            <a:r>
              <a:rPr lang="en-US"/>
              <a:t>Bullet points reflect callout style seen on GIXNetwork.org</a:t>
            </a:r>
          </a:p>
          <a:p>
            <a:pPr lvl="1">
              <a:buBlip>
                <a:blip r:embed="rId2"/>
              </a:buBlip>
            </a:pPr>
            <a:r>
              <a:rPr lang="en-US"/>
              <a:t>1</a:t>
            </a:r>
          </a:p>
          <a:p>
            <a:pPr lvl="1">
              <a:buBlip>
                <a:blip r:embed="rId2"/>
              </a:buBlip>
            </a:pPr>
            <a:r>
              <a:rPr lang="en-US"/>
              <a:t>2</a:t>
            </a:r>
          </a:p>
          <a:p>
            <a:pPr lvl="1">
              <a:buBlip>
                <a:blip r:embed="rId2"/>
              </a:buBlip>
            </a:pPr>
            <a:r>
              <a:rPr lang="en-US"/>
              <a:t>3</a:t>
            </a:r>
          </a:p>
          <a:p>
            <a:pPr>
              <a:buBlip>
                <a:blip r:embed="rId2"/>
              </a:buBlip>
            </a:pPr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82F59884-A057-4BEF-9B18-D1D169A19D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6574" y="2266544"/>
            <a:ext cx="3769783" cy="256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81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pporting with arrow bullets + small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+ Image and arrow bullets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7BA4717D-AE71-4C98-90D8-2B66BDEA39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6574" y="1541497"/>
            <a:ext cx="7186021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>
              <a:buBlip>
                <a:blip r:embed="rId2"/>
              </a:buBlip>
            </a:pPr>
            <a:r>
              <a:rPr lang="en-US"/>
              <a:t>Bullet points reflect callout style seen on GIXNetwork.org</a:t>
            </a:r>
          </a:p>
          <a:p>
            <a:pPr lvl="1">
              <a:buBlip>
                <a:blip r:embed="rId2"/>
              </a:buBlip>
            </a:pPr>
            <a:r>
              <a:rPr lang="en-US"/>
              <a:t>1</a:t>
            </a:r>
          </a:p>
          <a:p>
            <a:pPr lvl="1">
              <a:buBlip>
                <a:blip r:embed="rId2"/>
              </a:buBlip>
            </a:pPr>
            <a:r>
              <a:rPr lang="en-US"/>
              <a:t>2</a:t>
            </a:r>
          </a:p>
          <a:p>
            <a:pPr lvl="1">
              <a:buBlip>
                <a:blip r:embed="rId2"/>
              </a:buBlip>
            </a:pPr>
            <a:r>
              <a:rPr lang="en-US"/>
              <a:t>3</a:t>
            </a:r>
          </a:p>
          <a:p>
            <a:pPr>
              <a:buBlip>
                <a:blip r:embed="rId2"/>
              </a:buBlip>
            </a:pPr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F2AD332-DF31-4A28-ABF2-063569355F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39039" y="2266544"/>
            <a:ext cx="3769783" cy="256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50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or Bio (Rect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Instructor Bios or Table of Contents Section</a:t>
            </a:r>
          </a:p>
          <a:p>
            <a:pPr lvl="0"/>
            <a:r>
              <a:rPr lang="en-US"/>
              <a:t>Duplicate / remove sections to meet your needs.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C0A3F7D-8E7E-47A5-91B3-8AFCC5BB99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26512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A55C59-FC7B-4305-8265-2B82B4CB9D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4251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FFDBBE30-5751-4ED9-903F-67267BF619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41990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FEC13F74-5A1F-435D-8609-875398FE3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99728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5A5E76A-F241-469E-9104-12AA2BAF9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26067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AA23CF1-9418-4AF3-8C59-8D8F4451D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84251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CEAF66D-1980-421C-AD05-1FEFE8F1ED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2515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9521338-0B02-43D6-9831-6706AE28E2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99728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73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or Bio (Circular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Instructor Bios or Table of Contents Section</a:t>
            </a:r>
          </a:p>
          <a:p>
            <a:pPr lvl="0"/>
            <a:r>
              <a:rPr lang="en-US"/>
              <a:t>Duplicate / Remove Sections to Meet Your Needs.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5A5E76A-F241-469E-9104-12AA2BAF93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56675" y="4458268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Use the “Shape Fill” to select an image</a:t>
            </a:r>
          </a:p>
          <a:p>
            <a:pPr lvl="0"/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D166E5F-92FF-497F-A033-719DF4F3303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753052" y="1901672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A2AE6E5-5D18-44C2-AF4B-CD34DE0DB5C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11316" y="1901672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D1D8AEC-5DDE-4ABC-BD5F-0CB818A8B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786199" y="1901672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29D9AB7B-FA5E-459A-A8E6-BFA1F6C305F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63670" y="1901672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4F47D48-AB63-47D3-8DB4-65D455E071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3052" y="4465022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Use the “Shape Fill” to select an image</a:t>
            </a:r>
          </a:p>
          <a:p>
            <a:pPr lvl="0"/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2E4426B-0DD0-42F3-9B49-95E3912E40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6151" y="4458268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Use the “Shape Fill” to select an image</a:t>
            </a:r>
          </a:p>
          <a:p>
            <a:pPr lvl="0"/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0DF842D-FC35-4BCE-895B-769C2F2B90A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59249" y="4465022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Use the “Shape Fill” to select an image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88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slide with callouts (GI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97DB453-4203-44B4-BACA-74A7815D51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1170" y="1620867"/>
            <a:ext cx="10697652" cy="4519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>
              <a:defRPr>
                <a:latin typeface="Encode Sans Normal" panose="02000000000000000000" pitchFamily="2" charset="0"/>
              </a:defRPr>
            </a:lvl2pPr>
          </a:lstStyle>
          <a:p>
            <a:pPr marL="0" indent="0">
              <a:buNone/>
            </a:pPr>
            <a:r>
              <a:rPr lang="en-US" sz="2133"/>
              <a:t>Participate in a </a:t>
            </a:r>
            <a:r>
              <a:rPr lang="en-US" sz="2133" b="1"/>
              <a:t>joint virtual recruiting tour:  </a:t>
            </a:r>
            <a:r>
              <a:rPr lang="en-US" sz="2133"/>
              <a:t>”How to get a job in the tech industry in Seattle” to undergrad tech programs at PNW universities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Individual company connections to recruiting managers at tech companies interested in presenting</a:t>
            </a:r>
            <a:br>
              <a:rPr lang="en-US" sz="1867">
                <a:solidFill>
                  <a:schemeClr val="tx1"/>
                </a:solidFill>
              </a:rPr>
            </a:b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a launch project </a:t>
            </a:r>
            <a:r>
              <a:rPr lang="en-US" sz="2133"/>
              <a:t>with a partner and/or student idea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committee funding to cover launch project expenses or full GIX Consortium membership; potential project topics</a:t>
            </a:r>
          </a:p>
          <a:p>
            <a:pPr marL="457189" lvl="1" indent="0">
              <a:buNone/>
            </a:pP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full or partial scholarships </a:t>
            </a:r>
            <a:r>
              <a:rPr lang="en-US" sz="2133"/>
              <a:t>for under-represented minority or Cascadia-region students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funding to cover tuition fees to help further diversify our cohort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5F46B9-B048-4B14-A88B-E4931334C4DF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1A41842-F8FA-487D-8F7F-3F26AD674B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With Callouts </a:t>
            </a:r>
          </a:p>
          <a:p>
            <a:pPr lvl="0"/>
            <a:r>
              <a:rPr lang="en-US"/>
              <a:t>This Is The Second Line</a:t>
            </a:r>
          </a:p>
        </p:txBody>
      </p:sp>
    </p:spTree>
    <p:extLst>
      <p:ext uri="{BB962C8B-B14F-4D97-AF65-F5344CB8AC3E}">
        <p14:creationId xmlns:p14="http://schemas.microsoft.com/office/powerpoint/2010/main" val="421019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1031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MFG</a:t>
            </a:r>
            <a:r>
              <a:rPr lang="en-US" dirty="0"/>
              <a:t> ANALYTIC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41BAB-5CC6-412D-A8C6-51034A0A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903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41BAB-5CC6-412D-A8C6-51034A0A4F5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C7F3BA-98A2-4B77-8110-1D5EA3EEE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031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MFG</a:t>
            </a:r>
            <a:r>
              <a:rPr lang="en-US" dirty="0"/>
              <a:t> ANALYTIC</a:t>
            </a:r>
          </a:p>
        </p:txBody>
      </p:sp>
    </p:spTree>
    <p:extLst>
      <p:ext uri="{BB962C8B-B14F-4D97-AF65-F5344CB8AC3E}">
        <p14:creationId xmlns:p14="http://schemas.microsoft.com/office/powerpoint/2010/main" val="34575314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h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4B2E83"/>
              </a:solidFill>
            </a:endParaRP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r>
              <a:rPr lang="en-US"/>
              <a:t>Chapter Slide Without Image Example	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7386" y="1806397"/>
            <a:ext cx="11271436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881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4B2E83"/>
              </a:solidFill>
            </a:endParaRP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r>
              <a:rPr lang="en-US"/>
              <a:t>Chapter Slide With Callouts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7960B9B-47CB-4623-BFC4-C9224EF761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1170" y="1806397"/>
            <a:ext cx="10697652" cy="4519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>
              <a:defRPr>
                <a:latin typeface="Encode Sans Normal" panose="02000000000000000000" pitchFamily="2" charset="0"/>
              </a:defRPr>
            </a:lvl2pPr>
          </a:lstStyle>
          <a:p>
            <a:pPr marL="0" indent="0">
              <a:buNone/>
            </a:pPr>
            <a:r>
              <a:rPr lang="en-US" sz="2133"/>
              <a:t>Participate in a </a:t>
            </a:r>
            <a:r>
              <a:rPr lang="en-US" sz="2133" b="1"/>
              <a:t>joint virtual recruiting tour:  </a:t>
            </a:r>
            <a:r>
              <a:rPr lang="en-US" sz="2133"/>
              <a:t>”How to get a job in the tech industry in Seattle” to undergrad tech programs at PNW universities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Individual company connections to recruiting managers at tech companies interested in presenting</a:t>
            </a:r>
            <a:br>
              <a:rPr lang="en-US" sz="1867">
                <a:solidFill>
                  <a:schemeClr val="tx1"/>
                </a:solidFill>
              </a:rPr>
            </a:b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a launch project </a:t>
            </a:r>
            <a:r>
              <a:rPr lang="en-US" sz="2133"/>
              <a:t>with a partner and/or student idea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committee funding to cover launch project expenses or full GIX Consortium membership; potential project topics</a:t>
            </a:r>
          </a:p>
          <a:p>
            <a:pPr marL="457189" lvl="1" indent="0">
              <a:buNone/>
            </a:pP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full or partial scholarships </a:t>
            </a:r>
            <a:r>
              <a:rPr lang="en-US" sz="2133"/>
              <a:t>for under-represented minority or Cascadia-region students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funding to cover tuition fees to help further diversify our cohort</a:t>
            </a:r>
          </a:p>
        </p:txBody>
      </p:sp>
    </p:spTree>
    <p:extLst>
      <p:ext uri="{BB962C8B-B14F-4D97-AF65-F5344CB8AC3E}">
        <p14:creationId xmlns:p14="http://schemas.microsoft.com/office/powerpoint/2010/main" val="289412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r>
              <a:rPr lang="en-US"/>
              <a:t>Chapter Slide With Callouts	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97DB453-4203-44B4-BACA-74A7815D51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1170" y="1806397"/>
            <a:ext cx="10697652" cy="4519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>
              <a:defRPr>
                <a:latin typeface="Encode Sans Normal" panose="02000000000000000000" pitchFamily="2" charset="0"/>
              </a:defRPr>
            </a:lvl2pPr>
          </a:lstStyle>
          <a:p>
            <a:pPr marL="0" indent="0">
              <a:buNone/>
            </a:pPr>
            <a:r>
              <a:rPr lang="en-US" sz="2133"/>
              <a:t>Participate in a </a:t>
            </a:r>
            <a:r>
              <a:rPr lang="en-US" sz="2133" b="1"/>
              <a:t>joint virtual recruiting tour:  </a:t>
            </a:r>
            <a:r>
              <a:rPr lang="en-US" sz="2133"/>
              <a:t>”How to get a job in the tech industry in Seattle” to undergrad tech programs at PNW universities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Individual company connections to recruiting managers at tech companies interested in presenting</a:t>
            </a:r>
            <a:br>
              <a:rPr lang="en-US" sz="1867">
                <a:solidFill>
                  <a:schemeClr val="tx1"/>
                </a:solidFill>
              </a:rPr>
            </a:b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a launch project </a:t>
            </a:r>
            <a:r>
              <a:rPr lang="en-US" sz="2133"/>
              <a:t>with a partner and/or student idea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committee funding to cover launch project expenses or full GIX Consortium membership; potential project topics</a:t>
            </a:r>
          </a:p>
          <a:p>
            <a:pPr marL="457189" lvl="1" indent="0">
              <a:buNone/>
            </a:pP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full or partial scholarships </a:t>
            </a:r>
            <a:r>
              <a:rPr lang="en-US" sz="2133"/>
              <a:t>for under-represented minority or Cascadia-region students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funding to cover tuition fees to help further diversify our cohort</a:t>
            </a:r>
          </a:p>
        </p:txBody>
      </p:sp>
    </p:spTree>
    <p:extLst>
      <p:ext uri="{BB962C8B-B14F-4D97-AF65-F5344CB8AC3E}">
        <p14:creationId xmlns:p14="http://schemas.microsoft.com/office/powerpoint/2010/main" val="127068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large Image (Image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F99BDF-25B6-4C3E-B2C3-683A4226775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5520" y="1835920"/>
            <a:ext cx="5418241" cy="43390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39839" y="1835920"/>
            <a:ext cx="5468983" cy="43390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3702405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large Image (Image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F99BDF-25B6-4C3E-B2C3-683A4226775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90581" y="1835919"/>
            <a:ext cx="5418241" cy="4277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>
                <a:latin typeface="Encode Sans Normal" panose="02000000000000000000" pitchFamily="2" charset="0"/>
              </a:defRPr>
            </a:lvl1pPr>
            <a:lvl2pPr marL="457189" indent="0">
              <a:buNone/>
              <a:defRPr lang="en-US">
                <a:latin typeface="Encode Sans Normal" panose="02000000000000000000" pitchFamily="2" charset="0"/>
              </a:defRPr>
            </a:lvl2pPr>
            <a:lvl3pPr marL="914377" indent="0">
              <a:buNone/>
              <a:defRPr lang="en-US">
                <a:latin typeface="Encode Sans Normal" panose="02000000000000000000" pitchFamily="2" charset="0"/>
              </a:defRPr>
            </a:lvl3pPr>
            <a:lvl4pPr marL="1371566" indent="0">
              <a:buNone/>
              <a:defRPr lang="en-US">
                <a:latin typeface="Encode Sans Normal" panose="02000000000000000000" pitchFamily="2" charset="0"/>
              </a:defRPr>
            </a:lvl4pPr>
            <a:lvl5pPr marL="1828754" indent="0">
              <a:buNone/>
              <a:defRPr lang="en-US"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6574" y="1835919"/>
            <a:ext cx="5468983" cy="4277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24630682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Small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Also Available With Image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101288" y="1806397"/>
            <a:ext cx="6707533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8A450CE8-E6FE-4E20-9C80-EEF7C8F7538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6574" y="2872317"/>
            <a:ext cx="4195233" cy="24722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25024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small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13652" y="2872317"/>
            <a:ext cx="4195233" cy="24722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8BCB0B9-6855-4F45-9393-6730EC5D81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74" y="1806397"/>
            <a:ext cx="6707533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355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,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37386" y="1576106"/>
            <a:ext cx="11271436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457189" indent="0">
              <a:buFontTx/>
              <a:buNone/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575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large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  <a:p>
            <a:pPr lvl="0"/>
            <a:r>
              <a:rPr lang="en-US"/>
              <a:t>This Is The Second Line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918A6E2-F936-4B43-91E1-28FA62CBC7D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89736" y="1561404"/>
            <a:ext cx="5418241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DF9237B1-FC0D-4A79-95F7-555C13DF0C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6574" y="1561404"/>
            <a:ext cx="5468983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6453561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large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  <a:p>
            <a:pPr lvl="0"/>
            <a:r>
              <a:rPr lang="en-US"/>
              <a:t>This Is The Second 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EE4A11-B99E-4BDF-9151-6EAD3F2514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6574" y="1561404"/>
            <a:ext cx="5418241" cy="4410909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589CE3-3E62-4D4F-AC2F-CA6459F2192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39839" y="1561404"/>
            <a:ext cx="5468983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40877067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pporting with arro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3991" y="371511"/>
            <a:ext cx="10912883" cy="4677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0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Slide with Arrow Bullets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7387" y="1062012"/>
            <a:ext cx="10769275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Tx/>
              <a:buBlip>
                <a:blip r:embed="rId2"/>
              </a:buBlip>
              <a:defRPr sz="18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3pPr>
            <a:lvl4pPr marL="1600160" indent="-228594">
              <a:buFontTx/>
              <a:buBlip>
                <a:blip r:embed="rId2"/>
              </a:buBlip>
              <a:defRPr sz="16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Tx/>
              <a:buBlip>
                <a:blip r:embed="rId2"/>
              </a:buBlip>
              <a:defRPr sz="1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lvl="0"/>
            <a:r>
              <a:rPr lang="en-US"/>
              <a:t>Bulleted content here (Open Sans Light, 24 pt.)</a:t>
            </a:r>
          </a:p>
          <a:p>
            <a:pPr lvl="1"/>
            <a:r>
              <a:rPr lang="en-US"/>
              <a:t>Second level (Open Sans Light, 20)</a:t>
            </a:r>
          </a:p>
          <a:p>
            <a:pPr lvl="2"/>
            <a:r>
              <a:rPr lang="en-US"/>
              <a:t>Third level (Open Sans Light, 18)</a:t>
            </a:r>
          </a:p>
          <a:p>
            <a:pPr lvl="3"/>
            <a:r>
              <a:rPr lang="en-US"/>
              <a:t>Fourth level (Open Sans Light, 16)</a:t>
            </a:r>
          </a:p>
          <a:p>
            <a:pPr lvl="4"/>
            <a:r>
              <a:rPr lang="en-US"/>
              <a:t>Fifth level (Open Sans Light, 14)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C07CC-98DC-4E60-9625-9771BF5948FE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154979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 userDrawn="1">
          <p15:clr>
            <a:srgbClr val="FBAE40"/>
          </p15:clr>
        </p15:guide>
        <p15:guide id="2" pos="35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arrow bullets + small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+ Image and arrow bullets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C998001-3598-4984-9030-9F8EF7789E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22800" y="1541497"/>
            <a:ext cx="7186021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>
              <a:buBlip>
                <a:blip r:embed="rId2"/>
              </a:buBlip>
            </a:pPr>
            <a:r>
              <a:rPr lang="en-US"/>
              <a:t>Bullet points reflect callout style seen on GIXNetwork.org</a:t>
            </a:r>
          </a:p>
          <a:p>
            <a:pPr lvl="1">
              <a:buBlip>
                <a:blip r:embed="rId2"/>
              </a:buBlip>
            </a:pPr>
            <a:r>
              <a:rPr lang="en-US"/>
              <a:t>1</a:t>
            </a:r>
          </a:p>
          <a:p>
            <a:pPr lvl="1">
              <a:buBlip>
                <a:blip r:embed="rId2"/>
              </a:buBlip>
            </a:pPr>
            <a:r>
              <a:rPr lang="en-US"/>
              <a:t>2</a:t>
            </a:r>
          </a:p>
          <a:p>
            <a:pPr lvl="1">
              <a:buBlip>
                <a:blip r:embed="rId2"/>
              </a:buBlip>
            </a:pPr>
            <a:r>
              <a:rPr lang="en-US"/>
              <a:t>3</a:t>
            </a:r>
          </a:p>
          <a:p>
            <a:pPr>
              <a:buBlip>
                <a:blip r:embed="rId2"/>
              </a:buBlip>
            </a:pPr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69855AC8-BE31-4EBE-8F57-EADE6A8E42A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6574" y="2266544"/>
            <a:ext cx="3769783" cy="256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561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arrow bullets + small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+ Image and arrow bullets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88D6EBF-EC52-457F-965F-52D177A903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6574" y="1541497"/>
            <a:ext cx="7186021" cy="4015497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742932" indent="-285744">
              <a:buFontTx/>
              <a:buBlip>
                <a:blip r:embed="rId2"/>
              </a:buBlip>
              <a:defRPr sz="20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>
              <a:buBlip>
                <a:blip r:embed="rId2"/>
              </a:buBlip>
            </a:pPr>
            <a:r>
              <a:rPr lang="en-US"/>
              <a:t>Bullet points reflect callout style seen on GIXNetwork.org</a:t>
            </a:r>
          </a:p>
          <a:p>
            <a:pPr lvl="1">
              <a:buBlip>
                <a:blip r:embed="rId2"/>
              </a:buBlip>
            </a:pPr>
            <a:r>
              <a:rPr lang="en-US"/>
              <a:t>1</a:t>
            </a:r>
          </a:p>
          <a:p>
            <a:pPr lvl="1">
              <a:buBlip>
                <a:blip r:embed="rId2"/>
              </a:buBlip>
            </a:pPr>
            <a:r>
              <a:rPr lang="en-US"/>
              <a:t>2</a:t>
            </a:r>
          </a:p>
          <a:p>
            <a:pPr lvl="1">
              <a:buBlip>
                <a:blip r:embed="rId2"/>
              </a:buBlip>
            </a:pPr>
            <a:r>
              <a:rPr lang="en-US"/>
              <a:t>3</a:t>
            </a:r>
          </a:p>
          <a:p>
            <a:pPr>
              <a:buBlip>
                <a:blip r:embed="rId2"/>
              </a:buBlip>
            </a:pPr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C0A3F7D-8E7E-47A5-91B3-8AFCC5BB99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39039" y="2266544"/>
            <a:ext cx="3769783" cy="256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15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large Image (Image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F99BDF-25B6-4C3E-B2C3-683A4226775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5520" y="1835920"/>
            <a:ext cx="5418241" cy="3901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39839" y="1835920"/>
            <a:ext cx="5468983" cy="3901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3105178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or Bio (Rect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Instructor Bios or Table of Contents Section</a:t>
            </a:r>
          </a:p>
          <a:p>
            <a:pPr lvl="0"/>
            <a:r>
              <a:rPr lang="en-US"/>
              <a:t>Duplicate / remove sections to meet your needs.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C0A3F7D-8E7E-47A5-91B3-8AFCC5BB99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26512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A55C59-FC7B-4305-8265-2B82B4CB9D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4251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FFDBBE30-5751-4ED9-903F-67267BF619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41990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FEC13F74-5A1F-435D-8609-875398FE3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99728" y="1829121"/>
            <a:ext cx="2083325" cy="2645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5A5E76A-F241-469E-9104-12AA2BAF9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26067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AA23CF1-9418-4AF3-8C59-8D8F4451D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84251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CEAF66D-1980-421C-AD05-1FEFE8F1ED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2515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9521338-0B02-43D6-9831-6706AE28E2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99728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473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or Bio (Circular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Instructor Bios or Table of Contents Section</a:t>
            </a:r>
          </a:p>
          <a:p>
            <a:pPr lvl="0"/>
            <a:r>
              <a:rPr lang="en-US"/>
              <a:t>Duplicate / remove sections to meet your needs.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5A5E76A-F241-469E-9104-12AA2BAF93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6067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Use the “Shape Fill” to select an image</a:t>
            </a:r>
          </a:p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AA23CF1-9418-4AF3-8C59-8D8F4451D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84251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CEAF66D-1980-421C-AD05-1FEFE8F1ED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2515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9521338-0B02-43D6-9831-6706AE28E2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99728" y="4715934"/>
            <a:ext cx="2082800" cy="969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Encode Sans Normal" panose="02000000000000000000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D166E5F-92FF-497F-A033-719DF4F3303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753052" y="1700567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A2AE6E5-5D18-44C2-AF4B-CD34DE0DB5C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11316" y="1700567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D1D8AEC-5DDE-4ABC-BD5F-0CB818A8B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786199" y="1700567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29D9AB7B-FA5E-459A-A8E6-BFA1F6C305F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63670" y="1700567"/>
            <a:ext cx="1945197" cy="1945197"/>
          </a:xfrm>
          <a:custGeom>
            <a:avLst/>
            <a:gdLst>
              <a:gd name="connsiteX0" fmla="*/ 729449 w 1458898"/>
              <a:gd name="connsiteY0" fmla="*/ 0 h 1458898"/>
              <a:gd name="connsiteX1" fmla="*/ 1458898 w 1458898"/>
              <a:gd name="connsiteY1" fmla="*/ 729449 h 1458898"/>
              <a:gd name="connsiteX2" fmla="*/ 729449 w 1458898"/>
              <a:gd name="connsiteY2" fmla="*/ 1458898 h 1458898"/>
              <a:gd name="connsiteX3" fmla="*/ 0 w 1458898"/>
              <a:gd name="connsiteY3" fmla="*/ 729449 h 1458898"/>
              <a:gd name="connsiteX4" fmla="*/ 729449 w 1458898"/>
              <a:gd name="connsiteY4" fmla="*/ 0 h 14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98" h="1458898">
                <a:moveTo>
                  <a:pt x="729449" y="0"/>
                </a:moveTo>
                <a:cubicBezTo>
                  <a:pt x="1132313" y="0"/>
                  <a:pt x="1458898" y="326585"/>
                  <a:pt x="1458898" y="729449"/>
                </a:cubicBezTo>
                <a:cubicBezTo>
                  <a:pt x="1458898" y="1132313"/>
                  <a:pt x="1132313" y="1458898"/>
                  <a:pt x="729449" y="1458898"/>
                </a:cubicBezTo>
                <a:cubicBezTo>
                  <a:pt x="326585" y="1458898"/>
                  <a:pt x="0" y="1132313"/>
                  <a:pt x="0" y="729449"/>
                </a:cubicBezTo>
                <a:cubicBezTo>
                  <a:pt x="0" y="326585"/>
                  <a:pt x="326585" y="0"/>
                  <a:pt x="729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190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-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Supporting Slide With Callouts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C43E18-DD19-489C-8691-68AD2C4D8DC0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964A566-A9F9-4E47-94B1-1D7331953C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1170" y="1620867"/>
            <a:ext cx="10697652" cy="4519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>
              <a:defRPr>
                <a:latin typeface="Encode Sans Normal" panose="02000000000000000000" pitchFamily="2" charset="0"/>
              </a:defRPr>
            </a:lvl2pPr>
          </a:lstStyle>
          <a:p>
            <a:pPr marL="0" indent="0">
              <a:buNone/>
            </a:pPr>
            <a:r>
              <a:rPr lang="en-US" sz="2133"/>
              <a:t>Participate in a </a:t>
            </a:r>
            <a:r>
              <a:rPr lang="en-US" sz="2133" b="1"/>
              <a:t>joint virtual recruiting tour:  </a:t>
            </a:r>
            <a:r>
              <a:rPr lang="en-US" sz="2133"/>
              <a:t>”How to get a job in the tech industry in Seattle” to undergrad tech programs at PNW universities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Individual company connections to recruiting managers at tech companies interested in presenting</a:t>
            </a:r>
            <a:br>
              <a:rPr lang="en-US" sz="1867">
                <a:solidFill>
                  <a:schemeClr val="tx1"/>
                </a:solidFill>
              </a:rPr>
            </a:b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a launch project </a:t>
            </a:r>
            <a:r>
              <a:rPr lang="en-US" sz="2133"/>
              <a:t>with a partner and/or student idea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committee funding to cover launch project expenses or full GIX Consortium membership; potential project topics</a:t>
            </a:r>
          </a:p>
          <a:p>
            <a:pPr marL="457189" lvl="1" indent="0">
              <a:buNone/>
            </a:pPr>
            <a:endParaRPr lang="en-US" sz="1867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33" b="1"/>
              <a:t>Sponsor full or partial scholarships </a:t>
            </a:r>
            <a:r>
              <a:rPr lang="en-US" sz="2133"/>
              <a:t>for under-represented minority or Cascadia-region students</a:t>
            </a:r>
          </a:p>
          <a:p>
            <a:pPr marL="391574" lvl="1" indent="-281510"/>
            <a:r>
              <a:rPr lang="en-US" sz="1867">
                <a:solidFill>
                  <a:schemeClr val="tx1"/>
                </a:solidFill>
              </a:rPr>
              <a:t>Need: Challenge Seattle funding to cover tuition fees to help further diversify our cohort</a:t>
            </a:r>
          </a:p>
        </p:txBody>
      </p:sp>
    </p:spTree>
    <p:extLst>
      <p:ext uri="{BB962C8B-B14F-4D97-AF65-F5344CB8AC3E}">
        <p14:creationId xmlns:p14="http://schemas.microsoft.com/office/powerpoint/2010/main" val="122836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X One Line title, subheader, dat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4201" y="885675"/>
            <a:ext cx="8995657" cy="55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89EDBA-697F-4E2E-932A-3346E8C265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4200" y="1557359"/>
            <a:ext cx="899565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24200" y="2165715"/>
            <a:ext cx="2159000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05/20/2020</a:t>
            </a:r>
          </a:p>
        </p:txBody>
      </p:sp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FE8FC52-236C-4D4F-8F6E-1099B9ACB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357" y="279426"/>
            <a:ext cx="2355241" cy="1641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645E3-EEC1-48B4-B6D9-BAED1CEB13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356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X One Line title, dat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4201" y="885675"/>
            <a:ext cx="8995657" cy="55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24200" y="1615280"/>
            <a:ext cx="2159000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05/20/2020</a:t>
            </a:r>
          </a:p>
        </p:txBody>
      </p:sp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FE8FC52-236C-4D4F-8F6E-1099B9ACB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357" y="279426"/>
            <a:ext cx="2355241" cy="1641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645E3-EEC1-48B4-B6D9-BAED1CEB13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967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X_Two line title, dat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4201" y="214363"/>
            <a:ext cx="8995657" cy="1270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LINE TWO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24200" y="1658332"/>
            <a:ext cx="2159000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FE8FC52-236C-4D4F-8F6E-1099B9ACB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357" y="279426"/>
            <a:ext cx="2355241" cy="1641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645E3-EEC1-48B4-B6D9-BAED1CEB13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405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X Two line title, subheader, dat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4201" y="214363"/>
            <a:ext cx="8995657" cy="1270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LINE TWO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89EDBA-697F-4E2E-932A-3346E8C265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4200" y="1522146"/>
            <a:ext cx="899565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24200" y="2225078"/>
            <a:ext cx="2159000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FE8FC52-236C-4D4F-8F6E-1099B9ACB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357" y="279426"/>
            <a:ext cx="2355241" cy="1641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645E3-EEC1-48B4-B6D9-BAED1CEB13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35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TI One line title,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5444" y="237892"/>
            <a:ext cx="8851373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85444" y="904170"/>
            <a:ext cx="212301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A046C-BBCA-4C27-B572-5B829AC9DB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389E8EF-EB76-EC47-86DE-55D2EC967D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889" y="299954"/>
            <a:ext cx="3018403" cy="4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970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TI Two line title, subheader,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5444" y="214363"/>
            <a:ext cx="8851373" cy="1270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LINE TWO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89EDBA-697F-4E2E-932A-3346E8C265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5443" y="1486807"/>
            <a:ext cx="8851373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85444" y="2217535"/>
            <a:ext cx="212301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A046C-BBCA-4C27-B572-5B829AC9DB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389E8EF-EB76-EC47-86DE-55D2EC967D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889" y="299954"/>
            <a:ext cx="3018403" cy="4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218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TI Two line title,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5444" y="214363"/>
            <a:ext cx="8851373" cy="1270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LINE TWO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85444" y="1619642"/>
            <a:ext cx="212301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A046C-BBCA-4C27-B572-5B829AC9DB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389E8EF-EB76-EC47-86DE-55D2EC967D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889" y="299954"/>
            <a:ext cx="3018403" cy="4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large Image (Image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F99BDF-25B6-4C3E-B2C3-683A4226775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90581" y="1835920"/>
            <a:ext cx="5418241" cy="3901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>
                <a:latin typeface="Encode Sans Normal" panose="02000000000000000000" pitchFamily="2" charset="0"/>
              </a:defRPr>
            </a:lvl1pPr>
            <a:lvl2pPr marL="457189" indent="0">
              <a:buNone/>
              <a:defRPr lang="en-US">
                <a:latin typeface="Encode Sans Normal" panose="02000000000000000000" pitchFamily="2" charset="0"/>
              </a:defRPr>
            </a:lvl2pPr>
            <a:lvl3pPr marL="914377" indent="0">
              <a:buNone/>
              <a:defRPr lang="en-US">
                <a:latin typeface="Encode Sans Normal" panose="02000000000000000000" pitchFamily="2" charset="0"/>
              </a:defRPr>
            </a:lvl3pPr>
            <a:lvl4pPr marL="1371566" indent="0">
              <a:buNone/>
              <a:defRPr lang="en-US">
                <a:latin typeface="Encode Sans Normal" panose="02000000000000000000" pitchFamily="2" charset="0"/>
              </a:defRPr>
            </a:lvl4pPr>
            <a:lvl5pPr marL="1828754" indent="0">
              <a:buNone/>
              <a:defRPr lang="en-US"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6574" y="1835920"/>
            <a:ext cx="5468983" cy="3901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7528376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TI_One line title, subheader,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C5AC2-1941-FB4F-AC94-B93B40CBFA54}"/>
              </a:ext>
            </a:extLst>
          </p:cNvPr>
          <p:cNvSpPr/>
          <p:nvPr userDrawn="1"/>
        </p:nvSpPr>
        <p:spPr>
          <a:xfrm>
            <a:off x="0" y="6218561"/>
            <a:ext cx="12192000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6DE702F-65D7-46E0-9450-897C6710CAE5}"/>
              </a:ext>
            </a:extLst>
          </p:cNvPr>
          <p:cNvSpPr txBox="1">
            <a:spLocks/>
          </p:cNvSpPr>
          <p:nvPr userDrawn="1"/>
        </p:nvSpPr>
        <p:spPr>
          <a:xfrm>
            <a:off x="792481" y="5225848"/>
            <a:ext cx="438463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79A453-DD76-4B2B-9F0E-3357773CD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5444" y="237892"/>
            <a:ext cx="8851373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cap="all" baseline="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89EDBA-697F-4E2E-932A-3346E8C265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5443" y="865479"/>
            <a:ext cx="8851373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FD10A9A-3FB4-443B-81A7-10858AA53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85444" y="1596207"/>
            <a:ext cx="2123016" cy="49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Encode Sans Normal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A046C-BBCA-4C27-B572-5B829AC9DB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389E8EF-EB76-EC47-86DE-55D2EC967D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889" y="299954"/>
            <a:ext cx="3018403" cy="4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44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09C875B8-B7D5-41A5-86B5-793F31CD1D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234671" cy="6860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F9C48-5B70-41FA-82D7-2E907E9ED4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8877" y="93431"/>
            <a:ext cx="8667835" cy="2387600"/>
          </a:xfrm>
          <a:prstGeom prst="rect">
            <a:avLst/>
          </a:prstGeom>
          <a:effectLst>
            <a:outerShdw blurRad="76200" dist="50800" dir="2700000" algn="tl" rotWithShape="0">
              <a:prstClr val="black">
                <a:alpha val="59000"/>
              </a:prstClr>
            </a:outerShdw>
          </a:effectLst>
        </p:spPr>
        <p:txBody>
          <a:bodyPr anchor="b"/>
          <a:lstStyle>
            <a:lvl1pPr algn="l">
              <a:defRPr sz="6000" b="1" strike="noStrike">
                <a:solidFill>
                  <a:schemeClr val="bg1"/>
                </a:solidFill>
                <a:latin typeface="Encode Sans Normal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8CFD88-F650-420E-9EA2-150ABE82639E}"/>
              </a:ext>
            </a:extLst>
          </p:cNvPr>
          <p:cNvSpPr/>
          <p:nvPr userDrawn="1"/>
        </p:nvSpPr>
        <p:spPr>
          <a:xfrm>
            <a:off x="0" y="6218561"/>
            <a:ext cx="12256493" cy="63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1FE0E5-BD51-437C-88BA-E3B4202380F2}"/>
              </a:ext>
            </a:extLst>
          </p:cNvPr>
          <p:cNvSpPr txBox="1"/>
          <p:nvPr userDrawn="1"/>
        </p:nvSpPr>
        <p:spPr>
          <a:xfrm>
            <a:off x="8440541" y="3107689"/>
            <a:ext cx="5242560" cy="284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867" b="1">
                <a:solidFill>
                  <a:schemeClr val="bg1"/>
                </a:solidFill>
                <a:latin typeface="Encode Sans Normal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UW_MSTI</a:t>
            </a:r>
          </a:p>
          <a:p>
            <a:pPr>
              <a:lnSpc>
                <a:spcPct val="250000"/>
              </a:lnSpc>
            </a:pPr>
            <a:r>
              <a:rPr lang="en-US" sz="1867" b="1">
                <a:solidFill>
                  <a:schemeClr val="bg1"/>
                </a:solidFill>
                <a:latin typeface="Encode Sans Normal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GIX_EDU</a:t>
            </a:r>
          </a:p>
          <a:p>
            <a:pPr>
              <a:lnSpc>
                <a:spcPct val="250000"/>
              </a:lnSpc>
            </a:pPr>
            <a:r>
              <a:rPr lang="en-US" sz="1867" b="1">
                <a:solidFill>
                  <a:schemeClr val="bg1"/>
                </a:solidFill>
                <a:latin typeface="Encode Sans Normal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Global Innovation Exchange</a:t>
            </a:r>
          </a:p>
          <a:p>
            <a:pPr>
              <a:lnSpc>
                <a:spcPct val="250000"/>
              </a:lnSpc>
            </a:pPr>
            <a:r>
              <a:rPr lang="en-US" sz="1867" b="1">
                <a:solidFill>
                  <a:schemeClr val="bg1"/>
                </a:solidFill>
                <a:latin typeface="Encode Sans Normal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www.gixnetwork.org</a:t>
            </a: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EACF35-9B68-49EE-90E6-BE3BCCC476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26" y="4782025"/>
            <a:ext cx="435855" cy="435855"/>
          </a:xfrm>
          <a:prstGeom prst="rect">
            <a:avLst/>
          </a:prstGeom>
        </p:spPr>
      </p:pic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DDE66E3-0593-4AAF-990D-42472524862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266" y="4782025"/>
            <a:ext cx="435855" cy="435855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9B30BD-7DA5-48BC-B6C8-E4672C696E0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26" y="3412071"/>
            <a:ext cx="435855" cy="438912"/>
          </a:xfrm>
          <a:prstGeom prst="rect">
            <a:avLst/>
          </a:prstGeom>
        </p:spPr>
      </p:pic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C8A954F-DFBD-438B-A807-4096CA4954C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59" y="4076135"/>
            <a:ext cx="435855" cy="435855"/>
          </a:xfrm>
          <a:prstGeom prst="rect">
            <a:avLst/>
          </a:prstGeom>
        </p:spPr>
      </p:pic>
      <p:pic>
        <p:nvPicPr>
          <p:cNvPr id="32" name="Picture 31" descr="A picture containing drawing, table, mirror&#10;&#10;Description automatically generated">
            <a:extLst>
              <a:ext uri="{FF2B5EF4-FFF2-40B4-BE49-F238E27FC236}">
                <a16:creationId xmlns:a16="http://schemas.microsoft.com/office/drawing/2014/main" id="{90CC7BD8-EBBB-494E-843D-E43F761579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36" y="4782023"/>
            <a:ext cx="619024" cy="4358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3EBB44-5338-483B-980A-6DA4CAF1CAE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7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Small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Also Available With Image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101288" y="1806397"/>
            <a:ext cx="6707533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8A450CE8-E6FE-4E20-9C80-EEF7C8F7538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6574" y="2872317"/>
            <a:ext cx="4195233" cy="24722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232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small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2"/>
            <a:ext cx="12192000" cy="1657349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332677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Chapter Slide Denotes Main Topics</a:t>
            </a:r>
          </a:p>
          <a:p>
            <a:pPr lvl="0"/>
            <a:r>
              <a:rPr lang="en-US"/>
              <a:t>50/50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E4DE9-AD44-4643-B88C-22A230D31B3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13652" y="2872317"/>
            <a:ext cx="4195233" cy="24722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8BCB0B9-6855-4F45-9393-6730EC5D81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74" y="1806397"/>
            <a:ext cx="6707533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39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,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DBF8739-C9FE-4CF6-8829-E6A30DC350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D8EC3F9-811B-4E41-B670-3547D16C87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7386" y="1576106"/>
            <a:ext cx="11271436" cy="4015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 baseline="0">
                <a:solidFill>
                  <a:schemeClr val="tx1"/>
                </a:solidFill>
                <a:latin typeface="Encode Sans Normal" panose="02000000000000000000" pitchFamily="2" charset="0"/>
                <a:cs typeface="Open Sans Light"/>
              </a:defRPr>
            </a:lvl1pPr>
            <a:lvl2pPr marL="457189" indent="0">
              <a:buFontTx/>
              <a:buNone/>
              <a:defRPr sz="20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2pPr>
            <a:lvl3pPr marL="1142971" indent="-228594">
              <a:buSzPct val="100000"/>
              <a:buFont typeface="Lucida Grande"/>
              <a:buChar char="&gt;"/>
              <a:defRPr sz="18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3pPr>
            <a:lvl4pPr>
              <a:defRPr sz="16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4pPr>
            <a:lvl5pPr marL="2057349" indent="-228594">
              <a:buFont typeface="Lucida Grande"/>
              <a:buChar char="&gt;"/>
              <a:defRPr sz="1400" b="0" i="0" baseline="0">
                <a:solidFill>
                  <a:srgbClr val="505050"/>
                </a:solidFill>
                <a:latin typeface="Encode Sans Normal" panose="02000000000000000000" pitchFamily="2" charset="0"/>
                <a:cs typeface="Open Sans Light"/>
              </a:defRPr>
            </a:lvl5pPr>
          </a:lstStyle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84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large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  <a:p>
            <a:pPr lvl="0"/>
            <a:r>
              <a:rPr lang="en-US"/>
              <a:t>This Is The Second Line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0415B26-202F-4A34-BAF8-0154EEDB53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90581" y="1561404"/>
            <a:ext cx="5418241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B640CE09-A1A5-46A8-AFC6-8BBFC37B885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6574" y="1561404"/>
            <a:ext cx="5468983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434007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ng with large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9170-EC4F-41BF-AEE9-01D76AB4EED5}"/>
              </a:ext>
            </a:extLst>
          </p:cNvPr>
          <p:cNvSpPr/>
          <p:nvPr userDrawn="1"/>
        </p:nvSpPr>
        <p:spPr>
          <a:xfrm>
            <a:off x="0" y="1"/>
            <a:ext cx="12192000" cy="30184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3" y="425670"/>
            <a:ext cx="11272248" cy="9919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cap="none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8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377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56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7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The Supporting Slide Expands on Main Topics</a:t>
            </a:r>
          </a:p>
          <a:p>
            <a:pPr lvl="0"/>
            <a:r>
              <a:rPr lang="en-US"/>
              <a:t>This Is The Second 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F3FD74-D29F-4FD7-9CF1-85E13D04051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6574" y="1561404"/>
            <a:ext cx="5418241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Encode Sans Normal" panose="02000000000000000000" pitchFamily="2" charset="0"/>
              </a:defRPr>
            </a:lvl1pPr>
            <a:lvl2pPr marL="457189" indent="0">
              <a:buNone/>
              <a:defRPr>
                <a:latin typeface="Encode Sans Normal" panose="02000000000000000000" pitchFamily="2" charset="0"/>
              </a:defRPr>
            </a:lvl2pPr>
            <a:lvl3pPr marL="914377" indent="0">
              <a:buNone/>
              <a:defRPr>
                <a:latin typeface="Encode Sans Normal" panose="02000000000000000000" pitchFamily="2" charset="0"/>
              </a:defRPr>
            </a:lvl3pPr>
            <a:lvl4pPr marL="1371566" indent="0">
              <a:buNone/>
              <a:defRPr>
                <a:latin typeface="Encode Sans Normal" panose="02000000000000000000" pitchFamily="2" charset="0"/>
              </a:defRPr>
            </a:lvl4pPr>
            <a:lvl5pPr marL="1828754" indent="0">
              <a:buNone/>
              <a:defRPr>
                <a:latin typeface="Encode Sans Normal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6185F9-16BD-42EF-BB50-1C9FFFF6C9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39839" y="1561404"/>
            <a:ext cx="5468983" cy="4410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Encode Sans Normal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b="1"/>
              <a:t>Approach: </a:t>
            </a:r>
            <a:br>
              <a:rPr lang="en-US"/>
            </a:br>
            <a:r>
              <a:rPr lang="en-US"/>
              <a:t>Use chapter slides without images to convey a wide variety of topics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Promise: </a:t>
            </a:r>
            <a:br>
              <a:rPr lang="en-US"/>
            </a:br>
            <a:r>
              <a:rPr lang="en-US"/>
              <a:t>Bold text within the chapter slide is used to convey important topics.</a:t>
            </a:r>
          </a:p>
        </p:txBody>
      </p:sp>
    </p:spTree>
    <p:extLst>
      <p:ext uri="{BB962C8B-B14F-4D97-AF65-F5344CB8AC3E}">
        <p14:creationId xmlns:p14="http://schemas.microsoft.com/office/powerpoint/2010/main" val="882917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image" Target="../media/image4.jpeg"/><Relationship Id="rId5" Type="http://schemas.openxmlformats.org/officeDocument/2006/relationships/slideLayout" Target="../slideLayouts/slideLayout3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F73443D-DA8E-4ACD-BD57-DAF05F3087CD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871576" y="6424689"/>
            <a:ext cx="2189011" cy="32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4013" r:id="rId2"/>
    <p:sldLayoutId id="2147484010" r:id="rId3"/>
    <p:sldLayoutId id="2147484017" r:id="rId4"/>
    <p:sldLayoutId id="2147483986" r:id="rId5"/>
    <p:sldLayoutId id="2147484011" r:id="rId6"/>
    <p:sldLayoutId id="2147483985" r:id="rId7"/>
    <p:sldLayoutId id="2147484018" r:id="rId8"/>
    <p:sldLayoutId id="2147484019" r:id="rId9"/>
    <p:sldLayoutId id="2147484039" r:id="rId10"/>
    <p:sldLayoutId id="2147483987" r:id="rId11"/>
    <p:sldLayoutId id="2147484020" r:id="rId12"/>
    <p:sldLayoutId id="2147484021" r:id="rId13"/>
    <p:sldLayoutId id="2147484022" r:id="rId14"/>
    <p:sldLayoutId id="2147484016" r:id="rId15"/>
    <p:sldLayoutId id="2147484046" r:id="rId16"/>
    <p:sldLayoutId id="2147484047" r:id="rId17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B81CE56-F53F-D045-BF70-8E9B86C65792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9799864" y="6316616"/>
            <a:ext cx="2189011" cy="35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93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14" r:id="rId2"/>
    <p:sldLayoutId id="2147484023" r:id="rId3"/>
    <p:sldLayoutId id="2147484024" r:id="rId4"/>
    <p:sldLayoutId id="2147484025" r:id="rId5"/>
    <p:sldLayoutId id="2147484026" r:id="rId6"/>
    <p:sldLayoutId id="2147484006" r:id="rId7"/>
    <p:sldLayoutId id="2147484027" r:id="rId8"/>
    <p:sldLayoutId id="2147484028" r:id="rId9"/>
    <p:sldLayoutId id="2147484029" r:id="rId10"/>
    <p:sldLayoutId id="2147484030" r:id="rId11"/>
    <p:sldLayoutId id="2147484031" r:id="rId12"/>
    <p:sldLayoutId id="2147484032" r:id="rId13"/>
    <p:sldLayoutId id="2147484033" r:id="rId14"/>
    <p:sldLayoutId id="2147484015" r:id="rId15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treet scene with focus on the side of a building&#10;&#10;Description automatically generated">
            <a:extLst>
              <a:ext uri="{FF2B5EF4-FFF2-40B4-BE49-F238E27FC236}">
                <a16:creationId xmlns:a16="http://schemas.microsoft.com/office/drawing/2014/main" id="{55F8E953-740A-4094-AAEA-840F352366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2180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924DC2-32B4-43B0-B2F8-6596F61FF6E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1" y="6391656"/>
            <a:ext cx="7557836" cy="3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6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2" r:id="rId2"/>
    <p:sldLayoutId id="2147484044" r:id="rId3"/>
    <p:sldLayoutId id="2147483983" r:id="rId4"/>
    <p:sldLayoutId id="2147484043" r:id="rId5"/>
    <p:sldLayoutId id="2147484041" r:id="rId6"/>
    <p:sldLayoutId id="2147484045" r:id="rId7"/>
    <p:sldLayoutId id="2147484002" r:id="rId8"/>
    <p:sldLayoutId id="2147483984" r:id="rId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371381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3.sv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9FDC7C-C75B-49DD-B2EC-8377FDD264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Technin</a:t>
            </a:r>
            <a:r>
              <a:rPr lang="en-US" dirty="0"/>
              <a:t> 510 Week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D2099-3DE7-4672-B7DC-0415A4F579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Image Processing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9A4D6-3A5F-4647-9D45-05D69E5313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10/13/21</a:t>
            </a:r>
          </a:p>
        </p:txBody>
      </p:sp>
    </p:spTree>
    <p:extLst>
      <p:ext uri="{BB962C8B-B14F-4D97-AF65-F5344CB8AC3E}">
        <p14:creationId xmlns:p14="http://schemas.microsoft.com/office/powerpoint/2010/main" val="917315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89408C-14B2-47B9-879F-46B09177ECC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28146"/>
          </a:xfrm>
          <a:prstGeom prst="rect">
            <a:avLst/>
          </a:prstGeom>
        </p:spPr>
        <p:txBody>
          <a:bodyPr/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Monadic Operators: </a:t>
            </a:r>
            <a:r>
              <a:rPr lang="en-US">
                <a:solidFill>
                  <a:schemeClr val="tx2"/>
                </a:solidFill>
              </a:rPr>
              <a:t>Thresholding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F46EEB-347C-4A34-B5A4-63FD9D374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289538"/>
              </p:ext>
            </p:extLst>
          </p:nvPr>
        </p:nvGraphicFramePr>
        <p:xfrm>
          <a:off x="7607158" y="1772991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58473677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096627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165810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1374140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8848305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3459463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430246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5998764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2312665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8037444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322821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957391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2851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0332436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41212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77253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766898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68319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3257924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2047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52D97E0-7A7F-4096-97FF-B3A8B766E594}"/>
              </a:ext>
            </a:extLst>
          </p:cNvPr>
          <p:cNvSpPr txBox="1"/>
          <p:nvPr/>
        </p:nvSpPr>
        <p:spPr>
          <a:xfrm>
            <a:off x="4645549" y="2956059"/>
            <a:ext cx="29009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Monadic image processing</a:t>
            </a:r>
          </a:p>
          <a:p>
            <a:r>
              <a:rPr lang="en-US" sz="2000" dirty="0"/>
              <a:t>operations. Each output pixel is a function of the corresponding input pixel (shown in purple)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361EF0E-48F7-4B52-B049-5A54E7616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9745"/>
              </p:ext>
            </p:extLst>
          </p:nvPr>
        </p:nvGraphicFramePr>
        <p:xfrm>
          <a:off x="927244" y="1774787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6502175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2241762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459478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9970590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4716228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155651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9906866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769363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3643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035696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405426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3212208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5767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275069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47036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23523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1038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767346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958438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444417"/>
                  </a:ext>
                </a:extLst>
              </a:tr>
            </a:tbl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AACC8F0C-0B4E-4119-9F49-2189BBDEB5DA}"/>
              </a:ext>
            </a:extLst>
          </p:cNvPr>
          <p:cNvSpPr/>
          <p:nvPr/>
        </p:nvSpPr>
        <p:spPr>
          <a:xfrm>
            <a:off x="3442447" y="2494070"/>
            <a:ext cx="6411558" cy="32272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84139D-3CA2-4E22-9771-5D5A0A6FE06B}"/>
                  </a:ext>
                </a:extLst>
              </p:cNvPr>
              <p:cNvSpPr txBox="1"/>
              <p:nvPr/>
            </p:nvSpPr>
            <p:spPr>
              <a:xfrm flipH="1">
                <a:off x="4746584" y="1774528"/>
                <a:ext cx="2681498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e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e>
                          </m:eqArr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&gt;127</m:t>
                            </m:r>
                          </m:e>
                        </m:mr>
                        <m:m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mr>
                      </m:m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84139D-3CA2-4E22-9771-5D5A0A6FE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746584" y="1774528"/>
                <a:ext cx="2681498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301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89408C-14B2-47B9-879F-46B09177ECC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28146"/>
          </a:xfrm>
          <a:prstGeom prst="rect">
            <a:avLst/>
          </a:prstGeom>
        </p:spPr>
        <p:txBody>
          <a:bodyPr/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Monadic Operators: </a:t>
            </a:r>
            <a:r>
              <a:rPr lang="en-US">
                <a:solidFill>
                  <a:schemeClr val="tx2"/>
                </a:solidFill>
              </a:rPr>
              <a:t>Thresholding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D97E0-7A7F-4096-97FF-B3A8B766E594}"/>
              </a:ext>
            </a:extLst>
          </p:cNvPr>
          <p:cNvSpPr txBox="1"/>
          <p:nvPr/>
        </p:nvSpPr>
        <p:spPr>
          <a:xfrm>
            <a:off x="4645549" y="2956059"/>
            <a:ext cx="290090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Monadic image processing</a:t>
            </a:r>
          </a:p>
          <a:p>
            <a:r>
              <a:rPr lang="en-US" sz="2000" dirty="0"/>
              <a:t>operations. Each output pixel is a function of the corresponding input pixel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84139D-3CA2-4E22-9771-5D5A0A6FE06B}"/>
                  </a:ext>
                </a:extLst>
              </p:cNvPr>
              <p:cNvSpPr txBox="1"/>
              <p:nvPr/>
            </p:nvSpPr>
            <p:spPr>
              <a:xfrm flipH="1">
                <a:off x="4746584" y="1774528"/>
                <a:ext cx="2681498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e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e>
                          </m:eqArr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&gt;127</m:t>
                            </m:r>
                          </m:e>
                        </m:mr>
                        <m:m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mr>
                      </m:m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84139D-3CA2-4E22-9771-5D5A0A6FE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746584" y="1774528"/>
                <a:ext cx="2681498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phic 12">
            <a:extLst>
              <a:ext uri="{FF2B5EF4-FFF2-40B4-BE49-F238E27FC236}">
                <a16:creationId xmlns:a16="http://schemas.microsoft.com/office/drawing/2014/main" id="{DC718983-6366-4ACB-BC43-71E76BAFD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23789" y="1193961"/>
            <a:ext cx="7255764" cy="483717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5587585-EAD4-41D3-89F2-4F9100DFC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959994" y="1206223"/>
            <a:ext cx="7255764" cy="483717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35C3209-569C-461B-80CA-3936C167FBFC}"/>
              </a:ext>
            </a:extLst>
          </p:cNvPr>
          <p:cNvSpPr/>
          <p:nvPr/>
        </p:nvSpPr>
        <p:spPr>
          <a:xfrm>
            <a:off x="3442447" y="2494070"/>
            <a:ext cx="6411558" cy="32272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4C6BA6B-6143-4965-A828-1FBDB3F8777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28146"/>
          </a:xfrm>
          <a:prstGeom prst="rect">
            <a:avLst/>
          </a:prstGeom>
        </p:spPr>
        <p:txBody>
          <a:bodyPr/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Local Operators: </a:t>
            </a:r>
            <a:r>
              <a:rPr lang="en-US">
                <a:solidFill>
                  <a:schemeClr val="tx2"/>
                </a:solidFill>
              </a:rPr>
              <a:t>Image filtering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E1F03B3-2593-4BCE-ADF5-44A646F50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578898"/>
              </p:ext>
            </p:extLst>
          </p:nvPr>
        </p:nvGraphicFramePr>
        <p:xfrm>
          <a:off x="7583712" y="2394743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58473677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096627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165810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1374140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8848305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3459463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430246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5998764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2312665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8037444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322821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957391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2851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0332436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41212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77253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766898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68319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3257924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2047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6965B1B-E74D-42E6-9C4A-6D548712B9E4}"/>
              </a:ext>
            </a:extLst>
          </p:cNvPr>
          <p:cNvSpPr txBox="1"/>
          <p:nvPr/>
        </p:nvSpPr>
        <p:spPr>
          <a:xfrm>
            <a:off x="4622103" y="3577811"/>
            <a:ext cx="290090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Local image processing operations. The grey region on the left shows the window, W, that is the set of pixels used to compute the purple output pixel on the right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5A1C51-C304-4D1D-85AC-A3A3858EA761}"/>
                  </a:ext>
                </a:extLst>
              </p:cNvPr>
              <p:cNvSpPr txBox="1"/>
              <p:nvPr/>
            </p:nvSpPr>
            <p:spPr>
              <a:xfrm flipH="1">
                <a:off x="4723138" y="2626096"/>
                <a:ext cx="2681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𝑠𝑜𝑚𝑒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5A1C51-C304-4D1D-85AC-A3A3858EA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723138" y="2626096"/>
                <a:ext cx="268149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B44CA4A-380A-46A6-AA75-B70C6C6D0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350097"/>
              </p:ext>
            </p:extLst>
          </p:nvPr>
        </p:nvGraphicFramePr>
        <p:xfrm>
          <a:off x="886462" y="2394743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6502175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2241762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459478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9970590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4716228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155651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9906866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769363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3643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035696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405426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3212208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5767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275069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47036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23523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1038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767346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958438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444417"/>
                  </a:ext>
                </a:extLst>
              </a:tr>
            </a:tbl>
          </a:graphicData>
        </a:graphic>
      </p:graphicFrame>
      <p:sp>
        <p:nvSpPr>
          <p:cNvPr id="17" name="Arrow: Right 16">
            <a:extLst>
              <a:ext uri="{FF2B5EF4-FFF2-40B4-BE49-F238E27FC236}">
                <a16:creationId xmlns:a16="http://schemas.microsoft.com/office/drawing/2014/main" id="{364AE148-F63E-44D5-B7A8-F52477DDD9AF}"/>
              </a:ext>
            </a:extLst>
          </p:cNvPr>
          <p:cNvSpPr/>
          <p:nvPr/>
        </p:nvSpPr>
        <p:spPr>
          <a:xfrm>
            <a:off x="3419001" y="3115822"/>
            <a:ext cx="6411558" cy="32272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CEF57F-A5D6-426B-BBF7-F4655BC500AC}"/>
              </a:ext>
            </a:extLst>
          </p:cNvPr>
          <p:cNvSpPr txBox="1"/>
          <p:nvPr/>
        </p:nvSpPr>
        <p:spPr>
          <a:xfrm>
            <a:off x="838200" y="1097072"/>
            <a:ext cx="101994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Modify the pixels in an image based on some function of a local neighborhood</a:t>
            </a:r>
          </a:p>
        </p:txBody>
      </p:sp>
    </p:spTree>
    <p:extLst>
      <p:ext uri="{BB962C8B-B14F-4D97-AF65-F5344CB8AC3E}">
        <p14:creationId xmlns:p14="http://schemas.microsoft.com/office/powerpoint/2010/main" val="1677874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03C774-5657-4226-B4EB-CE2025A0F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869252"/>
              </p:ext>
            </p:extLst>
          </p:nvPr>
        </p:nvGraphicFramePr>
        <p:xfrm>
          <a:off x="3227550" y="2698750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6502175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2241762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459478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9970590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4716228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155651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9906866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769363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3643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035696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405426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3212208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5767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275069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47036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23523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1038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767346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958438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44441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ABC5E88-AB00-443A-B507-BDD98E3A773D}"/>
              </a:ext>
            </a:extLst>
          </p:cNvPr>
          <p:cNvSpPr txBox="1"/>
          <p:nvPr/>
        </p:nvSpPr>
        <p:spPr>
          <a:xfrm>
            <a:off x="536575" y="1219582"/>
            <a:ext cx="101994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Replace each pixel by a linear combination of its neighbors</a:t>
            </a:r>
          </a:p>
          <a:p>
            <a:r>
              <a:rPr lang="en-US" dirty="0"/>
              <a:t>Let F be the image, H be the kernel and G be the output image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CBA46BA-BE28-4769-82F4-E5CEF9197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363246"/>
              </p:ext>
            </p:extLst>
          </p:nvPr>
        </p:nvGraphicFramePr>
        <p:xfrm>
          <a:off x="7489501" y="2698750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035509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03443505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21742085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57745357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51674072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407809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5365709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3833523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0201746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7045925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258285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0112302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4792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6460128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10572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9880276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8874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367992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6178607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667549"/>
                  </a:ext>
                </a:extLst>
              </a:tr>
            </a:tbl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FF7D606D-7EA5-45BE-99B8-E53C4D5EBB8E}"/>
              </a:ext>
            </a:extLst>
          </p:cNvPr>
          <p:cNvSpPr/>
          <p:nvPr/>
        </p:nvSpPr>
        <p:spPr>
          <a:xfrm>
            <a:off x="5785658" y="3419829"/>
            <a:ext cx="3950690" cy="32272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009068F-EE88-4830-81D2-32B183F03406}"/>
                  </a:ext>
                </a:extLst>
              </p:cNvPr>
              <p:cNvSpPr/>
              <p:nvPr/>
            </p:nvSpPr>
            <p:spPr>
              <a:xfrm>
                <a:off x="6704887" y="2587805"/>
                <a:ext cx="2419821" cy="2142382"/>
              </a:xfrm>
              <a:prstGeom prst="round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009068F-EE88-4830-81D2-32B183F03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887" y="2587805"/>
                <a:ext cx="2419821" cy="214238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161BFEA-0181-4E31-AD42-39F78A0E8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85742"/>
              </p:ext>
            </p:extLst>
          </p:nvPr>
        </p:nvGraphicFramePr>
        <p:xfrm>
          <a:off x="7366214" y="3053151"/>
          <a:ext cx="1097280" cy="109728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330293509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46112891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69526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2807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5483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53936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C1BA9F-E4C8-4B04-B4DB-1EC6DD539EB8}"/>
                  </a:ext>
                </a:extLst>
              </p:cNvPr>
              <p:cNvSpPr txBox="1"/>
              <p:nvPr/>
            </p:nvSpPr>
            <p:spPr>
              <a:xfrm>
                <a:off x="5996257" y="3284396"/>
                <a:ext cx="2258850" cy="634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C1BA9F-E4C8-4B04-B4DB-1EC6DD53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257" y="3284396"/>
                <a:ext cx="2258850" cy="634789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2CBB00-4341-4A92-881F-35878C54D80E}"/>
                  </a:ext>
                </a:extLst>
              </p:cNvPr>
              <p:cNvSpPr txBox="1"/>
              <p:nvPr/>
            </p:nvSpPr>
            <p:spPr>
              <a:xfrm flipH="1">
                <a:off x="325590" y="2379664"/>
                <a:ext cx="4285346" cy="8768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2CBB00-4341-4A92-881F-35878C54D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25590" y="2379664"/>
                <a:ext cx="4285346" cy="8768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id="{408CD750-D782-4080-A9FC-FCD96B636E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Local Operators: </a:t>
            </a:r>
            <a:r>
              <a:rPr lang="en-US" dirty="0">
                <a:solidFill>
                  <a:schemeClr val="tx2"/>
                </a:solidFill>
              </a:rPr>
              <a:t>Linear filtering</a:t>
            </a:r>
          </a:p>
        </p:txBody>
      </p:sp>
    </p:spTree>
    <p:extLst>
      <p:ext uri="{BB962C8B-B14F-4D97-AF65-F5344CB8AC3E}">
        <p14:creationId xmlns:p14="http://schemas.microsoft.com/office/powerpoint/2010/main" val="74986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BEB41D-1C11-49D0-9A26-97AB547E8F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Local Operators: </a:t>
            </a:r>
            <a:r>
              <a:rPr lang="en-US" dirty="0">
                <a:solidFill>
                  <a:schemeClr val="tx2"/>
                </a:solidFill>
              </a:rPr>
              <a:t>Linear filtering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BC5E88-AB00-443A-B507-BDD98E3A773D}"/>
              </a:ext>
            </a:extLst>
          </p:cNvPr>
          <p:cNvSpPr txBox="1"/>
          <p:nvPr/>
        </p:nvSpPr>
        <p:spPr>
          <a:xfrm>
            <a:off x="536573" y="1320422"/>
            <a:ext cx="10199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Applying a kernel to an image in this way is called a convolution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F444850-CCD5-4D82-BDA2-15E748DAC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8553" y="2124705"/>
            <a:ext cx="7255764" cy="4837176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7520B0E-292F-49E5-A91B-8DB4AC2ED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8799" y="2114128"/>
            <a:ext cx="7255764" cy="483717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E6FD0A5-2962-48B0-BE94-3262F6FC5C6C}"/>
              </a:ext>
            </a:extLst>
          </p:cNvPr>
          <p:cNvSpPr/>
          <p:nvPr/>
        </p:nvSpPr>
        <p:spPr>
          <a:xfrm>
            <a:off x="9651691" y="3370545"/>
            <a:ext cx="411876" cy="372013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944AE2-7E22-474D-B104-DB399B7917E4}"/>
              </a:ext>
            </a:extLst>
          </p:cNvPr>
          <p:cNvSpPr/>
          <p:nvPr/>
        </p:nvSpPr>
        <p:spPr>
          <a:xfrm>
            <a:off x="5016285" y="3053151"/>
            <a:ext cx="1138211" cy="109728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675235BC-E114-4F05-8DEA-E6BEED7B2C24}"/>
              </a:ext>
            </a:extLst>
          </p:cNvPr>
          <p:cNvSpPr/>
          <p:nvPr/>
        </p:nvSpPr>
        <p:spPr>
          <a:xfrm>
            <a:off x="5785658" y="3419829"/>
            <a:ext cx="3950690" cy="32272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9208C7D-5D12-440C-BCEC-CA6ECBC79F92}"/>
                  </a:ext>
                </a:extLst>
              </p:cNvPr>
              <p:cNvSpPr/>
              <p:nvPr/>
            </p:nvSpPr>
            <p:spPr>
              <a:xfrm>
                <a:off x="6704887" y="2587805"/>
                <a:ext cx="2419821" cy="2142382"/>
              </a:xfrm>
              <a:prstGeom prst="round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9208C7D-5D12-440C-BCEC-CA6ECBC79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887" y="2587805"/>
                <a:ext cx="2419821" cy="214238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7837D18-2E36-41E0-ABE1-1934D053B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12480"/>
              </p:ext>
            </p:extLst>
          </p:nvPr>
        </p:nvGraphicFramePr>
        <p:xfrm>
          <a:off x="7366214" y="3053151"/>
          <a:ext cx="1097280" cy="109728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330293509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46112891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69526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2807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5483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53936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564E9A-EA9D-4652-AEA6-D4827E2EA5F4}"/>
                  </a:ext>
                </a:extLst>
              </p:cNvPr>
              <p:cNvSpPr txBox="1"/>
              <p:nvPr/>
            </p:nvSpPr>
            <p:spPr>
              <a:xfrm>
                <a:off x="5996257" y="3284396"/>
                <a:ext cx="2258850" cy="634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564E9A-EA9D-4652-AEA6-D4827E2EA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257" y="3284396"/>
                <a:ext cx="2258850" cy="634789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25D877-6695-4A3B-8F07-C4A0A34F2463}"/>
                  </a:ext>
                </a:extLst>
              </p:cNvPr>
              <p:cNvSpPr txBox="1"/>
              <p:nvPr/>
            </p:nvSpPr>
            <p:spPr>
              <a:xfrm flipH="1">
                <a:off x="325590" y="2379664"/>
                <a:ext cx="4285346" cy="8768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25D877-6695-4A3B-8F07-C4A0A34F2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25590" y="2379664"/>
                <a:ext cx="4285346" cy="8768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172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B9ADB6-0A6F-4F58-A455-9CCBA0DE69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Edge Detection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64229-521D-4721-B874-DBAB5269C02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34241BAB-5CC6-412D-A8C6-51034A0A4F5B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C1904D-9CC0-4546-96CB-3F84692EE8BA}"/>
              </a:ext>
            </a:extLst>
          </p:cNvPr>
          <p:cNvSpPr/>
          <p:nvPr/>
        </p:nvSpPr>
        <p:spPr>
          <a:xfrm>
            <a:off x="1106876" y="1203616"/>
            <a:ext cx="49891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Characterized as a place of rapid change in the image intensity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68E3A3-4731-4C2E-A5F2-7AB3C9A37DC7}"/>
              </a:ext>
            </a:extLst>
          </p:cNvPr>
          <p:cNvSpPr/>
          <p:nvPr/>
        </p:nvSpPr>
        <p:spPr>
          <a:xfrm>
            <a:off x="6949440" y="1443608"/>
            <a:ext cx="4989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Methods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E7241A-9EF3-48A5-B1B7-957FB0B700D4}"/>
              </a:ext>
            </a:extLst>
          </p:cNvPr>
          <p:cNvSpPr/>
          <p:nvPr/>
        </p:nvSpPr>
        <p:spPr>
          <a:xfrm>
            <a:off x="6509824" y="2201920"/>
            <a:ext cx="5181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Through convolution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800" dirty="0"/>
              <a:t>Sobel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800" dirty="0"/>
              <a:t>Prewitt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800" dirty="0"/>
              <a:t>Roberts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Multi-scale algorithm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800" dirty="0"/>
              <a:t>Canny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sz="2800" dirty="0"/>
              <a:t>Uses gaussian filter and intensity gradient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3789D-83AF-41F9-9DE9-12CE7E60F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604" y="3102247"/>
            <a:ext cx="4032462" cy="1601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F6F8A3-740A-442F-B738-D448D52B7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142" y="4786125"/>
            <a:ext cx="4032462" cy="151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48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12723-E27C-4B3D-9B4D-97435D365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91AE1-8946-4D62-87C9-6CB4E7CBD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Basics of Image Processing</a:t>
            </a:r>
          </a:p>
          <a:p>
            <a:r>
              <a:rPr lang="en-US" dirty="0"/>
              <a:t>Technin510 S3 What is ML</a:t>
            </a:r>
          </a:p>
          <a:p>
            <a:r>
              <a:rPr lang="en-US" i="1" dirty="0">
                <a:solidFill>
                  <a:schemeClr val="tx2"/>
                </a:solidFill>
              </a:rPr>
              <a:t>Lunch</a:t>
            </a:r>
          </a:p>
          <a:p>
            <a:r>
              <a:rPr lang="en-US" dirty="0"/>
              <a:t>Technin510 L3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265396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12723-E27C-4B3D-9B4D-97435D365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Notes on Lab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91AE1-8946-4D62-87C9-6CB4E7CBD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Make your </a:t>
            </a:r>
            <a:r>
              <a:rPr lang="en-US" dirty="0" err="1"/>
              <a:t>Colab</a:t>
            </a:r>
            <a:r>
              <a:rPr lang="en-US" dirty="0"/>
              <a:t> notebook publicly accessible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Include link to </a:t>
            </a:r>
            <a:r>
              <a:rPr lang="en-US" dirty="0" err="1"/>
              <a:t>Colab</a:t>
            </a:r>
            <a:r>
              <a:rPr lang="en-US" dirty="0"/>
              <a:t> AND .</a:t>
            </a:r>
            <a:r>
              <a:rPr lang="en-US" dirty="0" err="1"/>
              <a:t>ipynb</a:t>
            </a:r>
            <a:r>
              <a:rPr lang="en-US" dirty="0"/>
              <a:t> file on Canvas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Make sure your notebook will run w/o error by another user!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Keep an eye on comments in the assignment portal</a:t>
            </a:r>
          </a:p>
        </p:txBody>
      </p:sp>
    </p:spTree>
    <p:extLst>
      <p:ext uri="{BB962C8B-B14F-4D97-AF65-F5344CB8AC3E}">
        <p14:creationId xmlns:p14="http://schemas.microsoft.com/office/powerpoint/2010/main" val="338810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6FE83A-A861-49EC-8C0F-EC56E26BEDBB}"/>
              </a:ext>
            </a:extLst>
          </p:cNvPr>
          <p:cNvSpPr txBox="1">
            <a:spLocks/>
          </p:cNvSpPr>
          <p:nvPr/>
        </p:nvSpPr>
        <p:spPr>
          <a:xfrm>
            <a:off x="831564" y="3003593"/>
            <a:ext cx="4393223" cy="850813"/>
          </a:xfrm>
          <a:prstGeom prst="rect">
            <a:avLst/>
          </a:prstGeom>
        </p:spPr>
        <p:txBody>
          <a:bodyPr/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 Processing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FED4E4C-3365-4CCD-BEA5-5C39FF92791C}"/>
              </a:ext>
            </a:extLst>
          </p:cNvPr>
          <p:cNvSpPr txBox="1">
            <a:spLocks/>
          </p:cNvSpPr>
          <p:nvPr/>
        </p:nvSpPr>
        <p:spPr>
          <a:xfrm>
            <a:off x="6172200" y="1360966"/>
            <a:ext cx="6019800" cy="4147557"/>
          </a:xfrm>
          <a:prstGeom prst="rect">
            <a:avLst/>
          </a:prstGeom>
        </p:spPr>
        <p:txBody>
          <a:bodyPr anchor="ctr"/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Filtering</a:t>
            </a:r>
          </a:p>
          <a:p>
            <a:r>
              <a:rPr lang="en-US" dirty="0"/>
              <a:t>Edge detection</a:t>
            </a:r>
          </a:p>
          <a:p>
            <a:r>
              <a:rPr lang="en-US" dirty="0"/>
              <a:t>Feature detection 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450515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3980E9-F044-418F-B92C-BC42B2FEC1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28146"/>
          </a:xfrm>
          <a:prstGeom prst="rect">
            <a:avLst/>
          </a:prstGeom>
        </p:spPr>
        <p:txBody>
          <a:bodyPr/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Images as Arrays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BC0AEA6-887B-4594-A1A8-992FDCBF0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2800" y="1530276"/>
            <a:ext cx="5486400" cy="3657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6856D58-BAE1-41BE-9499-4CB69B2EC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6615" y="1530276"/>
            <a:ext cx="5486400" cy="3657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632DB44-582E-4219-82A3-53A02C3D3F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6173" y="1530276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29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3980E9-F044-418F-B92C-BC42B2FEC1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28146"/>
          </a:xfrm>
          <a:prstGeom prst="rect">
            <a:avLst/>
          </a:prstGeom>
        </p:spPr>
        <p:txBody>
          <a:bodyPr/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Images as Arrays</a:t>
            </a:r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8DD5689-93EA-4E95-BEAF-F16405DC4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961523"/>
              </p:ext>
            </p:extLst>
          </p:nvPr>
        </p:nvGraphicFramePr>
        <p:xfrm>
          <a:off x="2202032" y="1537998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11885703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7448676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9921159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0140465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35311425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7130829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2622777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428522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914423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474002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0156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99844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65474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6830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4782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75846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6875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0638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1233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154432"/>
                  </a:ext>
                </a:extLst>
              </a:tr>
            </a:tbl>
          </a:graphicData>
        </a:graphic>
      </p:graphicFrame>
      <p:pic>
        <p:nvPicPr>
          <p:cNvPr id="11" name="Graphic 10">
            <a:extLst>
              <a:ext uri="{FF2B5EF4-FFF2-40B4-BE49-F238E27FC236}">
                <a16:creationId xmlns:a16="http://schemas.microsoft.com/office/drawing/2014/main" id="{47774037-818E-455D-987C-8DB5E6817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5538" y="1181053"/>
            <a:ext cx="7255764" cy="4837176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0E3D80F-FC5E-40D2-A0E5-7863C8B889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271297"/>
              </p:ext>
            </p:extLst>
          </p:nvPr>
        </p:nvGraphicFramePr>
        <p:xfrm>
          <a:off x="1845236" y="1919032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322538656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47767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808726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2734625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2305963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1426614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5495545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6120634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4690909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55420806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5443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5729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7560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7099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19046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75372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5668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8580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4339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43860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EAE923B-1364-4492-BBF1-1D1863952D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872963"/>
              </p:ext>
            </p:extLst>
          </p:nvPr>
        </p:nvGraphicFramePr>
        <p:xfrm>
          <a:off x="1479475" y="2276451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03995192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1242271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2422877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90190643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1660411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5546785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685645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5707010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8596764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3717997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7511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84048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344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825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63002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6859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01576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1018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0618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572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446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3980E9-F044-418F-B92C-BC42B2FEC1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28146"/>
          </a:xfrm>
          <a:prstGeom prst="rect">
            <a:avLst/>
          </a:prstGeom>
        </p:spPr>
        <p:txBody>
          <a:bodyPr/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Images as Arrays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1A23679-7E5C-427D-AD1A-8200796B8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4467" y="1181053"/>
            <a:ext cx="7255764" cy="483717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C4702E-C6DA-4CA2-8A0E-2EE2E2581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240427"/>
              </p:ext>
            </p:extLst>
          </p:nvPr>
        </p:nvGraphicFramePr>
        <p:xfrm>
          <a:off x="1656976" y="1772991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6502175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2241762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459478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9970590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4716228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155651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9906866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769363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3643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035696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405426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3212208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095767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275069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47036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23523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1038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767346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958438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444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5486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3980E9-F044-418F-B92C-BC42B2FEC1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28146"/>
          </a:xfrm>
          <a:prstGeom prst="rect">
            <a:avLst/>
          </a:prstGeom>
        </p:spPr>
        <p:txBody>
          <a:bodyPr/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Images as Arrays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CBC108D-1F17-4114-A577-33E992A1A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4467" y="1181053"/>
            <a:ext cx="7255764" cy="483717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7A9C81-04FA-42F1-95E5-1D68A7B71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914778"/>
              </p:ext>
            </p:extLst>
          </p:nvPr>
        </p:nvGraphicFramePr>
        <p:xfrm>
          <a:off x="1656976" y="1772991"/>
          <a:ext cx="3657600" cy="36576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58473677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096627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165810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1374140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8848305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3459463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430246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5998764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2312665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8037444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322821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957391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802851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0332436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41212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77253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766898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68319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3257924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20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84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3514A4C-F8E2-4473-B083-6BC40FB1582A}"/>
              </a:ext>
            </a:extLst>
          </p:cNvPr>
          <p:cNvSpPr txBox="1">
            <a:spLocks/>
          </p:cNvSpPr>
          <p:nvPr/>
        </p:nvSpPr>
        <p:spPr>
          <a:xfrm>
            <a:off x="884904" y="3026453"/>
            <a:ext cx="4393223" cy="805093"/>
          </a:xfrm>
          <a:prstGeom prst="rect">
            <a:avLst/>
          </a:prstGeom>
        </p:spPr>
        <p:txBody>
          <a:bodyPr/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 Filtering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2A8EE90-5E27-4F00-AFA6-93C071971746}"/>
              </a:ext>
            </a:extLst>
          </p:cNvPr>
          <p:cNvSpPr txBox="1">
            <a:spLocks/>
          </p:cNvSpPr>
          <p:nvPr/>
        </p:nvSpPr>
        <p:spPr>
          <a:xfrm>
            <a:off x="6172200" y="1360966"/>
            <a:ext cx="6019800" cy="4147557"/>
          </a:xfrm>
          <a:prstGeom prst="rect">
            <a:avLst/>
          </a:prstGeom>
        </p:spPr>
        <p:txBody>
          <a:bodyPr anchor="ctr"/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Noise removal</a:t>
            </a:r>
          </a:p>
          <a:p>
            <a:r>
              <a:rPr lang="en-US"/>
              <a:t>Edge detection</a:t>
            </a:r>
          </a:p>
          <a:p>
            <a:r>
              <a:rPr lang="en-US"/>
              <a:t>Texture description</a:t>
            </a:r>
          </a:p>
          <a:p>
            <a:r>
              <a:rPr lang="en-US"/>
              <a:t>Multi-scale algorithms</a:t>
            </a:r>
          </a:p>
          <a:p>
            <a:r>
              <a:rPr lang="en-US"/>
              <a:t>Feature detection</a:t>
            </a:r>
          </a:p>
          <a:p>
            <a:r>
              <a:rPr lang="en-US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479345"/>
      </p:ext>
    </p:extLst>
  </p:cSld>
  <p:clrMapOvr>
    <a:masterClrMapping/>
  </p:clrMapOvr>
</p:sld>
</file>

<file path=ppt/theme/theme1.xml><?xml version="1.0" encoding="utf-8"?>
<a:theme xmlns:a="http://schemas.openxmlformats.org/drawingml/2006/main" name="GIX">
  <a:themeElements>
    <a:clrScheme name="Custom 1">
      <a:dk1>
        <a:srgbClr val="000000"/>
      </a:dk1>
      <a:lt1>
        <a:srgbClr val="FFFFFF"/>
      </a:lt1>
      <a:dk2>
        <a:srgbClr val="4B2E83"/>
      </a:dk2>
      <a:lt2>
        <a:srgbClr val="FFFFFF"/>
      </a:lt2>
      <a:accent1>
        <a:srgbClr val="4B2E83"/>
      </a:accent1>
      <a:accent2>
        <a:srgbClr val="EAEAEA"/>
      </a:accent2>
      <a:accent3>
        <a:srgbClr val="FFFFFF"/>
      </a:accent3>
      <a:accent4>
        <a:srgbClr val="D8D9DA"/>
      </a:accent4>
      <a:accent5>
        <a:srgbClr val="727272"/>
      </a:accent5>
      <a:accent6>
        <a:srgbClr val="727272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STI">
  <a:themeElements>
    <a:clrScheme name="UW">
      <a:dk1>
        <a:srgbClr val="000000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ection Divider">
  <a:themeElements>
    <a:clrScheme name="Custom 3">
      <a:dk1>
        <a:srgbClr val="FFFFFF"/>
      </a:dk1>
      <a:lt1>
        <a:srgbClr val="FFFFFF"/>
      </a:lt1>
      <a:dk2>
        <a:srgbClr val="4B2E83"/>
      </a:dk2>
      <a:lt2>
        <a:srgbClr val="E2E2E2"/>
      </a:lt2>
      <a:accent1>
        <a:srgbClr val="4B2E83"/>
      </a:accent1>
      <a:accent2>
        <a:srgbClr val="EAEAEA"/>
      </a:accent2>
      <a:accent3>
        <a:srgbClr val="FFFFFF"/>
      </a:accent3>
      <a:accent4>
        <a:srgbClr val="D8D9DA"/>
      </a:accent4>
      <a:accent5>
        <a:srgbClr val="727272"/>
      </a:accent5>
      <a:accent6>
        <a:srgbClr val="727272"/>
      </a:accent6>
      <a:hlink>
        <a:srgbClr val="D8D9DA"/>
      </a:hlink>
      <a:folHlink>
        <a:srgbClr val="9999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71FCC130290D4C8309C10B57338096" ma:contentTypeVersion="14" ma:contentTypeDescription="Create a new document." ma:contentTypeScope="" ma:versionID="9f8afe4ecbcd0482d4f95afa483337ba">
  <xsd:schema xmlns:xsd="http://www.w3.org/2001/XMLSchema" xmlns:xs="http://www.w3.org/2001/XMLSchema" xmlns:p="http://schemas.microsoft.com/office/2006/metadata/properties" xmlns:ns2="b254822e-52e1-4ed5-95ec-c93484bece34" xmlns:ns3="e27aa79b-47d2-49ef-870a-548b88a05288" targetNamespace="http://schemas.microsoft.com/office/2006/metadata/properties" ma:root="true" ma:fieldsID="92d49fbfc5a39b0fd48f52f5cf1c20a7" ns2:_="" ns3:_="">
    <xsd:import namespace="b254822e-52e1-4ed5-95ec-c93484bece34"/>
    <xsd:import namespace="e27aa79b-47d2-49ef-870a-548b88a052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showmewherethisi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54822e-52e1-4ed5-95ec-c93484bece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showmewherethisis" ma:index="20" nillable="true" ma:displayName="show me where this is" ma:format="Hyperlink" ma:internalName="showmewherethisis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7aa79b-47d2-49ef-870a-548b88a0528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owmewherethisis xmlns="b254822e-52e1-4ed5-95ec-c93484bece34">
      <Url xsi:nil="true"/>
      <Description xsi:nil="true"/>
    </showmewherethisis>
    <SharedWithUsers xmlns="e27aa79b-47d2-49ef-870a-548b88a05288">
      <UserInfo>
        <DisplayName>Shwetak N. Patel</DisplayName>
        <AccountId>54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11E06FF-3727-4EE7-83AC-9432D4CD2C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A55B9D-FFA8-48D4-94DB-127D291D72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54822e-52e1-4ed5-95ec-c93484bece34"/>
    <ds:schemaRef ds:uri="e27aa79b-47d2-49ef-870a-548b88a052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DE5EB8E-F3CF-4558-B5DE-632E3E670967}">
  <ds:schemaRefs>
    <ds:schemaRef ds:uri="http://schemas.microsoft.com/office/2006/metadata/properties"/>
    <ds:schemaRef ds:uri="http://schemas.microsoft.com/office/2006/documentManagement/types"/>
    <ds:schemaRef ds:uri="e27aa79b-47d2-49ef-870a-548b88a05288"/>
    <ds:schemaRef ds:uri="http://schemas.openxmlformats.org/package/2006/metadata/core-properties"/>
    <ds:schemaRef ds:uri="http://purl.org/dc/dcmitype/"/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b254822e-52e1-4ed5-95ec-c93484bece3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CoMOTION-standard-format-purple</Template>
  <TotalTime>3032</TotalTime>
  <Words>1451</Words>
  <Application>Microsoft Office PowerPoint</Application>
  <PresentationFormat>Widescreen</PresentationFormat>
  <Paragraphs>1186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Calibri</vt:lpstr>
      <vt:lpstr>Cambria Math</vt:lpstr>
      <vt:lpstr>Encode Sans Normal</vt:lpstr>
      <vt:lpstr>Encode Sans Normal Black</vt:lpstr>
      <vt:lpstr>Lucida Grande</vt:lpstr>
      <vt:lpstr>Open Sans</vt:lpstr>
      <vt:lpstr>GIX</vt:lpstr>
      <vt:lpstr>MSTI</vt:lpstr>
      <vt:lpstr>Title</vt:lpstr>
      <vt:lpstr>Section Divider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Donna R. O'Neill</dc:creator>
  <cp:lastModifiedBy>Wesley Beckner</cp:lastModifiedBy>
  <cp:revision>11</cp:revision>
  <cp:lastPrinted>2020-11-06T16:56:25Z</cp:lastPrinted>
  <dcterms:created xsi:type="dcterms:W3CDTF">2016-10-19T16:31:54Z</dcterms:created>
  <dcterms:modified xsi:type="dcterms:W3CDTF">2021-10-12T22:43:14Z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0x0101006471FCC130290D4C8309C10B57338096</vt:lpwstr>
  </property>
</Properties>
</file>